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4"/>
  </p:sldMasterIdLst>
  <p:notesMasterIdLst>
    <p:notesMasterId r:id="rId36"/>
  </p:notesMasterIdLst>
  <p:handoutMasterIdLst>
    <p:handoutMasterId r:id="rId37"/>
  </p:handoutMasterIdLst>
  <p:sldIdLst>
    <p:sldId id="425" r:id="rId5"/>
    <p:sldId id="433" r:id="rId6"/>
    <p:sldId id="395" r:id="rId7"/>
    <p:sldId id="426" r:id="rId8"/>
    <p:sldId id="431" r:id="rId9"/>
    <p:sldId id="429" r:id="rId10"/>
    <p:sldId id="427" r:id="rId11"/>
    <p:sldId id="430" r:id="rId12"/>
    <p:sldId id="428" r:id="rId13"/>
    <p:sldId id="435" r:id="rId14"/>
    <p:sldId id="441" r:id="rId15"/>
    <p:sldId id="438" r:id="rId16"/>
    <p:sldId id="440" r:id="rId17"/>
    <p:sldId id="443" r:id="rId18"/>
    <p:sldId id="436" r:id="rId19"/>
    <p:sldId id="442" r:id="rId20"/>
    <p:sldId id="444" r:id="rId21"/>
    <p:sldId id="437" r:id="rId22"/>
    <p:sldId id="445" r:id="rId23"/>
    <p:sldId id="446" r:id="rId24"/>
    <p:sldId id="447" r:id="rId25"/>
    <p:sldId id="453" r:id="rId26"/>
    <p:sldId id="455" r:id="rId27"/>
    <p:sldId id="457" r:id="rId28"/>
    <p:sldId id="269" r:id="rId29"/>
    <p:sldId id="452" r:id="rId30"/>
    <p:sldId id="456" r:id="rId31"/>
    <p:sldId id="449" r:id="rId32"/>
    <p:sldId id="451" r:id="rId33"/>
    <p:sldId id="424" r:id="rId34"/>
    <p:sldId id="44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4C7F1D-93AC-46FC-C895-70FE7977C8CA}" name="Boris Gutkin" initials="BG" userId="S::Boris_Gutkin@epam.com::7b3db621-c480-4035-adea-0c6e709082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0"/>
    <a:srgbClr val="2590EE"/>
    <a:srgbClr val="4A71BD"/>
    <a:srgbClr val="0078C2"/>
    <a:srgbClr val="0047FF"/>
    <a:srgbClr val="000000"/>
    <a:srgbClr val="A0A0A0"/>
    <a:srgbClr val="010000"/>
    <a:srgbClr val="585757"/>
    <a:srgbClr val="08A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0"/>
    <p:restoredTop sz="84437" autoAdjust="0"/>
  </p:normalViewPr>
  <p:slideViewPr>
    <p:cSldViewPr snapToGrid="0">
      <p:cViewPr varScale="1">
        <p:scale>
          <a:sx n="97" d="100"/>
          <a:sy n="97" d="100"/>
        </p:scale>
        <p:origin x="88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0AE391-5090-4A20-BB83-AE7944D757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0C791-4472-47EB-A5D1-40410E860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3E989-3A32-4871-848D-A577D002F4D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89C3D-9323-4256-B98A-37D9853EA9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1EE58-95EA-4121-8D8F-D9BF9D78CF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C666C-E93D-47E9-A306-F95DA55A0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80DEF-0AD7-4BDB-840C-61DE4010FC3D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A001-691D-41D9-91DC-B9507CB04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1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74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Wspomniec o platformie szkoleniowej gdzie sa techniczne i nietechniczne szkolenia</a:t>
            </a:r>
          </a:p>
          <a:p>
            <a:r>
              <a:rPr lang="pl-PL" dirty="0"/>
              <a:t>Zwyciezcę konkursu poprosić o zostanie na chacie, albo o napisanie do mnie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14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https://wearecommunity.io/communities/epam-poland/articles/2395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6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91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1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93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-ChatGPT także udziela rad doraźnych jak i długoterminowych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12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89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88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1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5821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10515600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74159C-7297-E470-BBCD-D20C41E7AF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BE64C-8C5D-6F41-B4B2-4AE5FC1F4D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1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604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lang="en-US" sz="2000" b="1" i="0" kern="1200" dirty="0">
                <a:solidFill>
                  <a:schemeClr val="accent2"/>
                </a:solidFill>
                <a:latin typeface="Calibri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01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12699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02904" y="0"/>
            <a:ext cx="498909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84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x_Section_Header_Co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E69851-6AAB-66EC-0A76-12B276F29DA9}"/>
              </a:ext>
            </a:extLst>
          </p:cNvPr>
          <p:cNvSpPr/>
          <p:nvPr userDrawn="1"/>
        </p:nvSpPr>
        <p:spPr bwMode="auto">
          <a:xfrm>
            <a:off x="627063" y="647700"/>
            <a:ext cx="10929937" cy="5562600"/>
          </a:xfrm>
          <a:prstGeom prst="rect">
            <a:avLst/>
          </a:prstGeom>
          <a:gradFill flip="none" rotWithShape="1">
            <a:gsLst>
              <a:gs pos="45000">
                <a:schemeClr val="accent2">
                  <a:alpha val="36000"/>
                </a:schemeClr>
              </a:gs>
              <a:gs pos="100000">
                <a:srgbClr val="00F6FF"/>
              </a:gs>
              <a:gs pos="0">
                <a:schemeClr val="accent2">
                  <a:alpha val="5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409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Section_Header_C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7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08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67323A-6698-B4F8-D2C4-A0336BD7AE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4BE38F8-DEB6-5998-7EB6-840C179B2E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7444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1F547D-7378-E8AC-FDF8-369B92791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BE70E68-FEAC-ABA3-6547-64F0048E25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D31E73-37D8-3F34-976E-F45C7FEB48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063" y="1211252"/>
            <a:ext cx="10929937" cy="48006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8225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263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968918"/>
            <a:ext cx="10917926" cy="2031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Sometimes You Want to Use a </a:t>
            </a:r>
            <a:br>
              <a:rPr lang="en-US"/>
            </a:br>
            <a:r>
              <a:rPr lang="en-US"/>
              <a:t>Subsection Divider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784228"/>
            <a:ext cx="4757677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This slide can serve you well. It even has a space for a little something under the title.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07188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8048DD2-9EC2-D0E6-390B-D6FEF7F7E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1563803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1" i="0" spc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73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AFA1B-F90B-A268-2F9C-CA4B17339CD9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81C1502-7D00-6809-E064-3AD5F4B7649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46B66AD-D607-C8A3-57EC-E66339B963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7C0DA62-EC5A-3013-921C-9A16F87EFE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sz="2200" b="1" spc="0">
                <a:solidFill>
                  <a:schemeClr val="tx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35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3295A6AC-FD32-C87C-6A0D-33F65D81B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5209EB-D467-51AD-6222-93834EA8BF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75B6454-79A2-2746-023E-0F34DF1534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9294A11-D525-F9FD-CBCE-E94EB50BD9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200" b="1" i="0" spc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13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4383741" y="0"/>
            <a:ext cx="7808259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63655-ECC2-257F-AD6E-E4540DE158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C0358C-9119-8176-0FAF-2D0F448E696A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8E6BB-7FFB-90B2-6C94-3C04A71402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D4FCF7-37B3-4B6E-CA97-E77D60596E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299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_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B3BCBD-094A-89F2-36B2-991FE93DA7AB}"/>
              </a:ext>
            </a:extLst>
          </p:cNvPr>
          <p:cNvSpPr/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AA22CD8-EFF5-B4F0-9996-5D1D7528FA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65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43DA5-5C9F-C799-B890-61FDCC674F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2AFD80-10E1-6FE8-0BA3-7DB5BD0EF3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2945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67300" y="922229"/>
            <a:ext cx="64770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05165-68F7-9306-9E47-08C7A533D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D5A6C40-BA77-05F7-4448-95E3A5B805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27794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29200" y="922229"/>
            <a:ext cx="65278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3F49A-017D-C885-C56A-C3FBB74B0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0B97B73-9848-B399-89CA-F3A8272EAD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5540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Lar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49" y="1762728"/>
            <a:ext cx="10434623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C0EDD-AC36-F914-366E-69D6F90EE13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23E1B07-F9BB-2FA8-4DF6-A285A2B35D36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BB2CD-DBED-9BF2-22EE-06847388DA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7FCFF33-D049-FF15-5CC0-4097F2EF3B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092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24673-46D9-F66F-D8AA-1868CFC21A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560B1A1-7081-6436-518E-306A74CAA7C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BAD15E-B7C3-EF9C-7FB3-73E703417C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833662F-D4EC-7E5B-F24F-AC7D0C84BF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1396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_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F33CF80-FFEB-A0A3-96C3-70C36A76E5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gradFill>
                  <a:gsLst>
                    <a:gs pos="0">
                      <a:schemeClr val="accent4"/>
                    </a:gs>
                    <a:gs pos="69000">
                      <a:schemeClr val="accent5"/>
                    </a:gs>
                    <a:gs pos="99000">
                      <a:schemeClr val="accent3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8993B1-0A80-3A00-9ABA-D943C84F94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E8781-CC1D-4C98-DC9D-E92211A0FF4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B90660-EDDB-AFF8-F760-00811B862BF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6D463D-6B94-0B73-6941-3200405EB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FB280B8-B919-4994-C32C-9E2358C40D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98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C498510-4A43-03CD-36C1-2A8353B4C5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7FE39D-9B2F-3A82-4481-DEBB42062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168C-27E6-70A9-36C3-AE546E841C2A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D8F7163-12E6-F27D-EEBA-98BF26708D37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A8FDC3-1268-C24A-5234-3DDF83EB1B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5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AE9A1E-2209-0966-CD00-6DBDADBB19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70C6AC1-AA2F-89B9-2D44-315F60323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9FB170-8BDC-CF05-AC75-D03AEB2228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3F46C9-B563-1ABE-3DDB-DDB91319F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E0F55-2297-4649-F757-CAFDD1ABDBB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5D602B7-0154-AEB7-239F-256AAF330C1E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20D3FD-5BB0-B0D6-A198-2CC86E6DA9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77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3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64F61-C0FA-0C91-5963-6E2A72BAE0E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3B925E-92C3-987F-0FC0-AE8EC43ABC3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539AA1-06E4-9967-8A01-AA1CC6BF5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413724-DF6D-A95C-8C60-B1166F8320F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7856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_People_3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 flip="none" rotWithShape="1"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87CB6C0-A169-C8C1-E769-E9DEDFE854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22472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38849588-3964-452F-8424-AEC7C9F26E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82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  <a:gs pos="71000">
                      <a:schemeClr val="accent2"/>
                    </a:gs>
                  </a:gsLst>
                  <a:lin ang="360000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accent3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4CE3CF-1C4D-3D01-143D-CF6CDCBD2F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9009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DAE605C-196F-F337-1606-FFE4407B2E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3957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+Ima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EFE8D-5911-2CF9-B876-42825B8CB9A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61EEB86-2BDF-0331-DAC7-4CB25CC0C31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FC7E8-8650-C8C3-33C5-35DD529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78226D6-C70F-7F41-A49D-D155A4650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3327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C373F2-39D4-5FF7-946C-A7DC7E1B46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4970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61A5100-8F72-3104-759D-00BAB367B1A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92201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mal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55701-65C9-97B2-64E0-82F53FA377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1714501"/>
            <a:ext cx="10929937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F93B36D-BA2E-1899-D9F4-FEAD1083B6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063" y="2252472"/>
            <a:ext cx="10929937" cy="1136904"/>
          </a:xfrm>
          <a:prstGeom prst="rect">
            <a:avLst/>
          </a:prstGeom>
        </p:spPr>
        <p:txBody>
          <a:bodyPr/>
          <a:lstStyle>
            <a:lvl1pPr>
              <a:lnSpc>
                <a:spcPts val="1800"/>
              </a:lnSpc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bunch of type and don’t want to try too hard. Lorem ipsum diam fames </a:t>
            </a:r>
            <a:r>
              <a:rPr lang="en-US" err="1"/>
              <a:t>augue</a:t>
            </a:r>
            <a:r>
              <a:rPr lang="en-US"/>
              <a:t> in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porta,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vestibulum </a:t>
            </a:r>
            <a:r>
              <a:rPr lang="en-US" err="1"/>
              <a:t>eu</a:t>
            </a:r>
            <a:r>
              <a:rPr lang="en-US"/>
              <a:t> ac integer, </a:t>
            </a:r>
            <a:r>
              <a:rPr lang="en-US" err="1"/>
              <a:t>tellus</a:t>
            </a:r>
            <a:r>
              <a:rPr lang="en-US"/>
              <a:t> pharetra </a:t>
            </a:r>
            <a:r>
              <a:rPr lang="en-US" err="1"/>
              <a:t>dictumst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ad </a:t>
            </a:r>
            <a:r>
              <a:rPr lang="en-US" err="1"/>
              <a:t>facilisis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2A43B-3D79-101B-16B9-5A730D078E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6C36364-1C0F-5032-1D5A-5E78ECFC1A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82113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7D5499-0685-B5EC-CFEF-2F1381E2A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2B72EAA-7B3A-08E8-5F97-A36DD17741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597AFE-3DDF-B264-B83C-C62A3F7CCC9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714501"/>
            <a:ext cx="10929936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6754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D5963C9-D5D1-84E3-AF7B-5BFA6D21DC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29654" y="2698291"/>
            <a:ext cx="4648200" cy="177862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05CA7F-D6DB-04A0-EA4C-4787388D3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9654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195459-98D5-70AE-F6C8-404ED17C1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D0B98D6-1BB9-0645-823F-F8023687E2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64899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69EF7-72B2-FCFD-0ECC-7F4C17CDD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CA2232A-06BA-E2D6-78D5-5A9A152974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4292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+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699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699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4DF3F84-AB7D-CCBF-CE9C-8622CDB3301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699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5B9E3B6-606B-4386-3178-88031FBF91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69338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A954E-DE2D-00F0-C4ED-0008C326EC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9338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97F8596-9B60-0E1E-695B-F159BEA9E3D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69338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B6C83D-C556-0782-5061-97C7DD672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89452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4D25C29-AD3E-1278-B083-FCE0D454015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89452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6AB8C86-9C9A-0BF1-5545-731713F1DF9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089452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62390F-72F1-C922-7F9E-6DFC27873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96BE69-A4A1-6C64-0D9F-D82B586976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8547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F175C76-1AF3-1FC2-AED0-8D15C0D101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483117"/>
            <a:ext cx="7772400" cy="43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22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700" y="2682874"/>
            <a:ext cx="3363468" cy="30351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1A63A-6B98-CD01-3B76-FD4065454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99F9315-A799-3F47-73BC-70CF5B80EF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9876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700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6132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6132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2102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102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1247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247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C01C14-F2D7-2887-65D4-8963FDC75E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1CA365A-97AE-4DC1-8A19-9188A1EF32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0214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175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8175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8175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5338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338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D3BEB48-F134-5C30-6B6D-9CE9C41CC7F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45338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563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1563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BA6217C-C15D-5705-1523-51C7EE9D274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21563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5608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55608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FD9B17-7D3A-73D7-A51D-A3A5FF8DA3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5608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E4791D-EB66-3EB0-E97B-4F315F0E9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796860-E80D-CE8C-2D2A-386FCE8098D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91480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0858E9A-CB5D-190B-E115-D040F11CF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15475"/>
            <a:ext cx="1539899" cy="2848304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072D8F-9413-C0EE-DD0E-94A9EA142E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521" y="254643"/>
            <a:ext cx="1260401" cy="1260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42224-C073-C370-0170-EDFF722C3E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A91D11B-7EB1-78A8-25AB-EA33341C8B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61191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0D353-A3AE-80DA-C3D7-A4CA5CCF32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8583E0-4981-FCE6-CC7F-B562C4EAB0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40916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66561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B84B59E6-DB3C-524C-C721-DF0AEF48CED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40E92CB-4429-D81E-AE0E-74FA641AF1D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F11A-7C19-9AF1-8D46-17DC6138F6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0FF0E1-8D9D-EEE3-60BA-CF73F351DF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565875D-645C-4E8A-84A9-85DA3A7C6D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06FED9F-44EA-A943-059C-C15E1B5FC8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6611826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1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7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63838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255025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CEB80F1-2238-7003-E60A-777E8870D8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081F6261-AB67-5FCE-B3A8-35604F14E2A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960C74D-5AC8-20B0-B8EC-5A82F42EEBC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E694EF9-63E8-2DD1-855D-8226F0B9D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3662" y="523036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AC54D94-5550-35E2-9CBB-6380D1A0559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36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174A8AE-15FF-5BDD-7685-4FAF6EF23C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D7025AF-5AD5-E053-39A9-A1C9947284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5C5A44C-A29D-3C27-3B25-9F14C1ECA7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BF15487-07BD-CB9A-E6A8-536C7BB5ED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0389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110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6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8856268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385887"/>
            <a:ext cx="3044952" cy="33432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000125"/>
            <a:ext cx="3044952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3749459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14713" y="1"/>
            <a:ext cx="5372099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803132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06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306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1771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1771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079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0"/>
            <a:ext cx="7810500" cy="49445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3815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307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55255" y="1819274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04812"/>
            <a:ext cx="3779476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8363" y="1484311"/>
            <a:ext cx="2329046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7234" y="893762"/>
            <a:ext cx="2835349" cy="37211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2323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2323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8473845-42B3-319E-BAD5-25FF29EC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697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87191E-6D99-69DB-18A5-0987DC62F1F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697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6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6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5192666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4488"/>
            <a:ext cx="3357562" cy="280987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71874" y="404812"/>
            <a:ext cx="5100639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58250" y="893762"/>
            <a:ext cx="3333750" cy="35353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8673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8673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15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15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9017838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248E6C1-AD8D-259C-5340-56A8EC44534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419100"/>
            <a:ext cx="7810500" cy="43730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9A18AC36-E872-0FBB-CCDF-E7487C47BED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1148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D4E9A13-72EC-7795-6682-8E9D5F8847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19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E7E2F1-8A7E-2749-7C23-12A180BF0C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9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629CAEA-5BAE-C2BF-C737-48B738207A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8F9ED73-42C5-93DF-AE80-AD7C5AF1BD6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233316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14154" y="0"/>
            <a:ext cx="602208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Calibri" panose="020F0502020204030204" pitchFamily="34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55323" y="3152602"/>
            <a:ext cx="6858002" cy="55279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8414CD-ADEE-2A1C-3732-775C2F8A6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E28BCD1-980E-222A-56FB-AF81B1AAA1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3427F-499E-7243-A0B2-2CF497977B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00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4E8965-1EA8-8005-A909-76465BA4C0FB}"/>
              </a:ext>
            </a:extLst>
          </p:cNvPr>
          <p:cNvSpPr/>
          <p:nvPr userDrawn="1"/>
        </p:nvSpPr>
        <p:spPr bwMode="auto">
          <a:xfrm>
            <a:off x="9696450" y="0"/>
            <a:ext cx="24955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50EB9-DDCB-6B82-90E6-D93EE59FCA97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2BDD8D8-D17E-BFC0-ED6D-6E1D4A30B39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A5DA-E4C1-1856-5847-AE348659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AF691A2C-885A-0EB3-797C-EF58AD425A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36718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F79CFF-40BD-429D-B35C-552695FE8C5D}"/>
              </a:ext>
            </a:extLst>
          </p:cNvPr>
          <p:cNvSpPr/>
          <p:nvPr userDrawn="1"/>
        </p:nvSpPr>
        <p:spPr bwMode="auto">
          <a:xfrm>
            <a:off x="7832725" y="0"/>
            <a:ext cx="43592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A98B3-DB51-25C7-9270-7820F6EA398D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D2C4444-E6DF-4B99-1941-139B63DFBEBB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D51657-4E0D-F30E-9697-A8C29A986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D1B3AA5-C2D7-58A8-7EBE-6629FEA85E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51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horter_Title_Half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40E1BA6-2B94-3FB9-8A61-22A11D25EDE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3008" y="0"/>
            <a:ext cx="606899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DF60C00-4DF7-EA8B-64E5-6D8707C3F1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4670399"/>
            <a:ext cx="5151216" cy="37253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ED6F17-ABB3-3BF2-0943-BB3D363DB3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5185941" cy="2000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3242F72-C056-2877-37FC-0C0E8E2FA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653938"/>
            <a:ext cx="5139642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Cover with Shorter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237D0-4B7C-4C74-1B34-6585F8B84C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404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lvl="0"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802983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D9537-B25D-7D96-9993-3FD73B2FDB2F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1EAE48-670D-1E75-E1E5-6E8259532FEE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F59B46-0DE3-E568-233F-75A607AE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7396B7B-5CA0-2575-EECE-9254812E7A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9778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1/2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1AB88-4EAB-7302-D460-368C8A95B88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3BB7D0E-0360-1177-1B37-D40F98E8945C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806764-F53B-099D-08F4-9559CEC1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3281F56-5810-8527-EA21-EF9D06E82D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096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FF4445-7E43-4943-6564-663F57E4686B}"/>
              </a:ext>
            </a:extLst>
          </p:cNvPr>
          <p:cNvSpPr/>
          <p:nvPr userDrawn="1"/>
        </p:nvSpPr>
        <p:spPr bwMode="auto">
          <a:xfrm>
            <a:off x="0" y="0"/>
            <a:ext cx="61055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CB5CB-662F-D77E-B95C-6FAEB9F5B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B9A991D-1B79-B376-3D76-EEC73A5EF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36083D7-1357-B3A0-B2CA-C5879573A1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49824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0" y="0"/>
            <a:ext cx="3429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8999" y="0"/>
            <a:ext cx="8763001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15EAA-C348-C006-D714-D17F88664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B6FBC1-BEC1-A0F4-57EF-55F4857AB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4D7C070-9D88-55A0-43C0-D19D134325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41223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815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9404C-9543-05AC-0FE7-5F45141B8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2443F-202F-9996-08A0-68D8B34EB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A952B7-2C29-CE80-75CE-F2ED96B638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386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52926" y="0"/>
            <a:ext cx="783907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2925" y="0"/>
            <a:ext cx="7839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445D59-5D09-D8C1-2EC1-A52718159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7EF2F3C-6015-6E2B-6FDD-5205793AA2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4331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2FD094-0794-063E-2B57-722EE39684F1}"/>
              </a:ext>
            </a:extLst>
          </p:cNvPr>
          <p:cNvSpPr/>
          <p:nvPr userDrawn="1"/>
        </p:nvSpPr>
        <p:spPr bwMode="auto">
          <a:xfrm>
            <a:off x="0" y="0"/>
            <a:ext cx="71437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33583-352F-F956-B6C1-9C86A76DE1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B865C5-5C2A-A194-F7E1-984E0B642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86B38F-89DD-F114-5F16-98FE8F50CA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88596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D2A7FA-64FE-D868-11A0-F061891C2469}"/>
              </a:ext>
            </a:extLst>
          </p:cNvPr>
          <p:cNvSpPr/>
          <p:nvPr userDrawn="1"/>
        </p:nvSpPr>
        <p:spPr bwMode="auto">
          <a:xfrm>
            <a:off x="0" y="0"/>
            <a:ext cx="2489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F94430-52EF-289A-6B5B-96C63479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641" y="1600200"/>
            <a:ext cx="4797425" cy="338554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C365B7-BDA2-A1BA-99C3-FAE4F63E61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4641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7BDED-D894-E63E-2F9E-832F391AA1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700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D4578C-8BBA-DD7F-1D7F-67C3334C40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364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 cstate="email">
            <a:alphaModFix amt="9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E287B6-2821-6380-6538-D34B54990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1091792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1126A01-3EE7-5F33-DA74-B4FF2B18EB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1091792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977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0512"/>
            <a:ext cx="359473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1" y="154228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6051" y="223535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6051" y="291825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6051" y="361132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6051" y="4294232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6051" y="497713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8342" y="154228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8342" y="2235353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8342" y="291825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8342" y="361132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8342" y="4294232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8342" y="497713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522FB4-D05A-7BBC-4925-8F44384D8BAF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0435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3E4466-9172-11FF-B631-0772F610EC0A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73615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9B406A-62F3-7DD2-AFDA-098BD84DC9B8}"/>
              </a:ext>
            </a:extLst>
          </p:cNvPr>
          <p:cNvCxnSpPr>
            <a:cxnSpLocks/>
          </p:cNvCxnSpPr>
          <p:nvPr userDrawn="1"/>
        </p:nvCxnSpPr>
        <p:spPr>
          <a:xfrm>
            <a:off x="4828321" y="342873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12130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8138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828321" y="551146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189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D40B0A2-8366-4164-6D42-A15D2F6F5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4220135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72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5442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4526B2C-80FA-F150-338B-DB03C5073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035424"/>
            <a:ext cx="4648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7200" b="0" dirty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074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074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074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074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074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074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639074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445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Photo_+_Caption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0EF9F7-1BDD-C412-DA7B-D3D0D1ABA0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670773"/>
            <a:ext cx="10896600" cy="55395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1B8CB-9FFB-8D0A-F788-18710501B096}"/>
              </a:ext>
            </a:extLst>
          </p:cNvPr>
          <p:cNvSpPr/>
          <p:nvPr userDrawn="1"/>
        </p:nvSpPr>
        <p:spPr bwMode="auto">
          <a:xfrm>
            <a:off x="0" y="2679405"/>
            <a:ext cx="4924396" cy="4178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94620-1500-8D43-BD64-006D83AE4B8E}"/>
              </a:ext>
            </a:extLst>
          </p:cNvPr>
          <p:cNvSpPr/>
          <p:nvPr userDrawn="1"/>
        </p:nvSpPr>
        <p:spPr bwMode="auto">
          <a:xfrm>
            <a:off x="-1674905" y="5035401"/>
            <a:ext cx="3848986" cy="3848986"/>
          </a:xfrm>
          <a:prstGeom prst="ellipse">
            <a:avLst/>
          </a:prstGeom>
          <a:solidFill>
            <a:srgbClr val="8B97FF">
              <a:alpha val="65000"/>
            </a:srgbClr>
          </a:solidFill>
          <a:ln>
            <a:noFill/>
          </a:ln>
          <a:effectLst>
            <a:softEdge rad="80594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3809007"/>
            <a:ext cx="3722281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8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Caption with two or more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3428999"/>
            <a:ext cx="3732914" cy="1846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30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PREHEADER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4CEF6B-33E9-BCE0-3818-CFEBB6352D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5438001"/>
            <a:ext cx="36903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ADFE-CDC9-BCE0-575D-8C2B21EF5ECA}"/>
              </a:ext>
            </a:extLst>
          </p:cNvPr>
          <p:cNvSpPr txBox="1"/>
          <p:nvPr userDrawn="1"/>
        </p:nvSpPr>
        <p:spPr>
          <a:xfrm>
            <a:off x="2271713" y="-857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E3F6A-717B-D671-C21C-B99B4FB23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237004"/>
            <a:ext cx="495300" cy="18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5434AD-5AC2-9852-2EE5-0B7825009419}"/>
              </a:ext>
            </a:extLst>
          </p:cNvPr>
          <p:cNvSpPr txBox="1"/>
          <p:nvPr userDrawn="1"/>
        </p:nvSpPr>
        <p:spPr>
          <a:xfrm>
            <a:off x="-914400" y="2743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151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347572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6000" b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127679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821255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597093" y="5514831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38260B-0DC8-F1D9-0A04-B34FD9548DDE}"/>
              </a:ext>
            </a:extLst>
          </p:cNvPr>
          <p:cNvCxnSpPr>
            <a:cxnSpLocks/>
          </p:cNvCxnSpPr>
          <p:nvPr userDrawn="1"/>
        </p:nvCxnSpPr>
        <p:spPr>
          <a:xfrm>
            <a:off x="4597093" y="3434103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4323139-2B65-F98E-4BA6-26EBD4E0A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01" y="1544424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203F9BF-BF5F-6A91-5F78-9E13CFB346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544424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76CC08A-4820-35BC-92E1-8230BD9D36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14801" y="2237970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7291D4C-4D95-8F05-0F5C-BA39164C8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8400" y="2237970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6CEF688-2334-22F4-39C4-5CC9525BC5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4801" y="2931516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C7F5B96-F4B8-B78A-06A1-1387CE2660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931516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F2D20F35-3DAA-AC00-0D89-CD5517054A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14801" y="3625062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7CEC68D4-F109-8967-2138-7755BCDA7F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3625062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D31E2A1-E7D9-C6E2-1CAD-132E8FC150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4801" y="4318608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FFDA3CA-2B8B-D638-20E4-71AC7A34D7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8400" y="4318608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57F9336-F799-453A-9AE4-57BF009F4E4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14801" y="5012153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ACF06D8-4539-871E-68C7-607E709243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48400" y="5012153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040C191-15FC-CC2A-76C6-F51F8764B2F0}"/>
              </a:ext>
            </a:extLst>
          </p:cNvPr>
          <p:cNvCxnSpPr>
            <a:cxnSpLocks/>
          </p:cNvCxnSpPr>
          <p:nvPr userDrawn="1"/>
        </p:nvCxnSpPr>
        <p:spPr>
          <a:xfrm>
            <a:off x="4597093" y="2740527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D121A1-59B7-61ED-F9B5-D7F3CF3FA035}"/>
              </a:ext>
            </a:extLst>
          </p:cNvPr>
          <p:cNvCxnSpPr>
            <a:cxnSpLocks/>
          </p:cNvCxnSpPr>
          <p:nvPr userDrawn="1"/>
        </p:nvCxnSpPr>
        <p:spPr>
          <a:xfrm>
            <a:off x="4597094" y="2046951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56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Half_Pag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72483"/>
            <a:ext cx="3594735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93961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E2FC0-3FA5-A96D-8741-0967434C45D8}"/>
              </a:ext>
            </a:extLst>
          </p:cNvPr>
          <p:cNvSpPr/>
          <p:nvPr userDrawn="1"/>
        </p:nvSpPr>
        <p:spPr bwMode="auto">
          <a:xfrm>
            <a:off x="7006459" y="0"/>
            <a:ext cx="1507755" cy="15077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50192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44D886A-7EE9-3D61-5350-BFDC9DEF77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560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98838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D5DDA9FD-D621-0134-9699-89AED709AC96}"/>
              </a:ext>
            </a:extLst>
          </p:cNvPr>
          <p:cNvSpPr txBox="1"/>
          <p:nvPr userDrawn="1"/>
        </p:nvSpPr>
        <p:spPr>
          <a:xfrm>
            <a:off x="4429760" y="-538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2B80E9-585F-C9B1-8576-376264F29854}"/>
              </a:ext>
            </a:extLst>
          </p:cNvPr>
          <p:cNvPicPr>
            <a:picLocks noChangeAspect="1"/>
          </p:cNvPicPr>
          <p:nvPr userDrawn="1"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E024EE-FD6A-B6AB-A3B4-33DB1D9D4C9F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05241D2-DD60-6811-5E6D-C8C5BC3FBCBF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1FAF5EB5-8EED-D1BB-C0DC-9C6119D22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880646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470F6-1A75-436F-5B3A-ECBBB5282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9" y="1726856"/>
            <a:ext cx="10929937" cy="4483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075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893" r:id="rId2"/>
    <p:sldLayoutId id="2147483800" r:id="rId3"/>
    <p:sldLayoutId id="2147483894" r:id="rId4"/>
    <p:sldLayoutId id="2147483895" r:id="rId5"/>
    <p:sldLayoutId id="2147483840" r:id="rId6"/>
    <p:sldLayoutId id="2147483733" r:id="rId7"/>
    <p:sldLayoutId id="2147483810" r:id="rId8"/>
    <p:sldLayoutId id="2147483796" r:id="rId9"/>
    <p:sldLayoutId id="2147483797" r:id="rId10"/>
    <p:sldLayoutId id="2147483892" r:id="rId11"/>
    <p:sldLayoutId id="2147483777" r:id="rId12"/>
    <p:sldLayoutId id="2147483884" r:id="rId13"/>
    <p:sldLayoutId id="2147483889" r:id="rId14"/>
    <p:sldLayoutId id="2147483890" r:id="rId15"/>
    <p:sldLayoutId id="2147483798" r:id="rId16"/>
    <p:sldLayoutId id="2147483803" r:id="rId17"/>
    <p:sldLayoutId id="2147483806" r:id="rId18"/>
    <p:sldLayoutId id="2147483812" r:id="rId19"/>
    <p:sldLayoutId id="2147483839" r:id="rId20"/>
    <p:sldLayoutId id="2147483838" r:id="rId21"/>
    <p:sldLayoutId id="2147483805" r:id="rId22"/>
    <p:sldLayoutId id="2147483813" r:id="rId23"/>
    <p:sldLayoutId id="2147483877" r:id="rId24"/>
    <p:sldLayoutId id="2147483878" r:id="rId25"/>
    <p:sldLayoutId id="2147483879" r:id="rId26"/>
    <p:sldLayoutId id="2147483880" r:id="rId27"/>
    <p:sldLayoutId id="2147483881" r:id="rId28"/>
    <p:sldLayoutId id="2147483882" r:id="rId29"/>
    <p:sldLayoutId id="2147483850" r:id="rId30"/>
    <p:sldLayoutId id="2147483861" r:id="rId31"/>
    <p:sldLayoutId id="2147483834" r:id="rId32"/>
    <p:sldLayoutId id="2147483849" r:id="rId33"/>
    <p:sldLayoutId id="2147483862" r:id="rId34"/>
    <p:sldLayoutId id="2147483833" r:id="rId35"/>
    <p:sldLayoutId id="2147483876" r:id="rId36"/>
    <p:sldLayoutId id="2147483826" r:id="rId37"/>
    <p:sldLayoutId id="2147483814" r:id="rId38"/>
    <p:sldLayoutId id="2147483824" r:id="rId39"/>
    <p:sldLayoutId id="2147483815" r:id="rId40"/>
    <p:sldLayoutId id="2147483825" r:id="rId41"/>
    <p:sldLayoutId id="2147483823" r:id="rId42"/>
    <p:sldLayoutId id="2147483829" r:id="rId43"/>
    <p:sldLayoutId id="2147483830" r:id="rId44"/>
    <p:sldLayoutId id="2147483863" r:id="rId45"/>
    <p:sldLayoutId id="2147483868" r:id="rId46"/>
    <p:sldLayoutId id="2147483872" r:id="rId47"/>
    <p:sldLayoutId id="2147483866" r:id="rId48"/>
    <p:sldLayoutId id="2147483869" r:id="rId49"/>
    <p:sldLayoutId id="2147483873" r:id="rId50"/>
    <p:sldLayoutId id="2147483867" r:id="rId51"/>
    <p:sldLayoutId id="2147483870" r:id="rId52"/>
    <p:sldLayoutId id="2147483874" r:id="rId53"/>
    <p:sldLayoutId id="2147483864" r:id="rId54"/>
    <p:sldLayoutId id="2147483875" r:id="rId55"/>
    <p:sldLayoutId id="2147483871" r:id="rId56"/>
    <p:sldLayoutId id="2147483885" r:id="rId57"/>
    <p:sldLayoutId id="2147483841" r:id="rId58"/>
    <p:sldLayoutId id="2147483842" r:id="rId59"/>
    <p:sldLayoutId id="2147483891" r:id="rId60"/>
    <p:sldLayoutId id="2147483844" r:id="rId61"/>
    <p:sldLayoutId id="2147483843" r:id="rId62"/>
    <p:sldLayoutId id="2147483887" r:id="rId63"/>
    <p:sldLayoutId id="2147483888" r:id="rId64"/>
    <p:sldLayoutId id="2147483886" r:id="rId65"/>
    <p:sldLayoutId id="2147483851" r:id="rId66"/>
    <p:sldLayoutId id="2147483848" r:id="rId67"/>
    <p:sldLayoutId id="2147483856" r:id="rId68"/>
    <p:sldLayoutId id="2147483860" r:id="rId69"/>
    <p:sldLayoutId id="2147483858" r:id="rId70"/>
    <p:sldLayoutId id="2147483859" r:id="rId71"/>
    <p:sldLayoutId id="2147483778" r:id="rId7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1" i="0" kern="1200" spc="0" dirty="0">
          <a:solidFill>
            <a:schemeClr val="tx1"/>
          </a:solidFill>
          <a:effectLst/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lang="en-US" sz="1400" b="0" i="0" kern="1200" dirty="0">
          <a:solidFill>
            <a:schemeClr val="accent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lang="en-US" sz="14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2pPr>
      <a:lvl3pPr marL="36576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Courier New" panose="02070309020205020404" pitchFamily="49" charset="0"/>
        <a:buChar char="o"/>
        <a:defRPr lang="en-US" sz="12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5" userDrawn="1">
          <p15:clr>
            <a:srgbClr val="F26B43"/>
          </p15:clr>
        </p15:guide>
        <p15:guide id="3" pos="7280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12" orient="horz" pos="768" userDrawn="1">
          <p15:clr>
            <a:srgbClr val="F26B43"/>
          </p15:clr>
        </p15:guide>
        <p15:guide id="13" pos="830" userDrawn="1">
          <p15:clr>
            <a:srgbClr val="F26B43"/>
          </p15:clr>
        </p15:guide>
        <p15:guide id="14" pos="984" userDrawn="1">
          <p15:clr>
            <a:srgbClr val="F26B43"/>
          </p15:clr>
        </p15:guide>
        <p15:guide id="15" pos="1416" userDrawn="1">
          <p15:clr>
            <a:srgbClr val="F26B43"/>
          </p15:clr>
        </p15:guide>
        <p15:guide id="16" pos="1568" userDrawn="1">
          <p15:clr>
            <a:srgbClr val="F26B43"/>
          </p15:clr>
        </p15:guide>
        <p15:guide id="17" pos="2004" userDrawn="1">
          <p15:clr>
            <a:srgbClr val="F26B43"/>
          </p15:clr>
        </p15:guide>
        <p15:guide id="18" pos="2156" userDrawn="1">
          <p15:clr>
            <a:srgbClr val="F26B43"/>
          </p15:clr>
        </p15:guide>
        <p15:guide id="19" pos="2589" userDrawn="1">
          <p15:clr>
            <a:srgbClr val="F26B43"/>
          </p15:clr>
        </p15:guide>
        <p15:guide id="20" pos="2742" userDrawn="1">
          <p15:clr>
            <a:srgbClr val="F26B43"/>
          </p15:clr>
        </p15:guide>
        <p15:guide id="21" pos="3168" userDrawn="1">
          <p15:clr>
            <a:srgbClr val="F26B43"/>
          </p15:clr>
        </p15:guide>
        <p15:guide id="22" pos="3326" userDrawn="1">
          <p15:clr>
            <a:srgbClr val="F26B43"/>
          </p15:clr>
        </p15:guide>
        <p15:guide id="23" pos="3762" userDrawn="1">
          <p15:clr>
            <a:srgbClr val="F26B43"/>
          </p15:clr>
        </p15:guide>
        <p15:guide id="24" pos="3912" userDrawn="1">
          <p15:clr>
            <a:srgbClr val="F26B43"/>
          </p15:clr>
        </p15:guide>
        <p15:guide id="25" pos="4346" userDrawn="1">
          <p15:clr>
            <a:srgbClr val="F26B43"/>
          </p15:clr>
        </p15:guide>
        <p15:guide id="26" pos="4500" userDrawn="1">
          <p15:clr>
            <a:srgbClr val="F26B43"/>
          </p15:clr>
        </p15:guide>
        <p15:guide id="27" pos="4934" userDrawn="1">
          <p15:clr>
            <a:srgbClr val="F26B43"/>
          </p15:clr>
        </p15:guide>
        <p15:guide id="28" pos="5086" userDrawn="1">
          <p15:clr>
            <a:srgbClr val="F26B43"/>
          </p15:clr>
        </p15:guide>
        <p15:guide id="29" pos="5520" userDrawn="1">
          <p15:clr>
            <a:srgbClr val="F26B43"/>
          </p15:clr>
        </p15:guide>
        <p15:guide id="30" pos="5674" userDrawn="1">
          <p15:clr>
            <a:srgbClr val="F26B43"/>
          </p15:clr>
        </p15:guide>
        <p15:guide id="31" pos="6108" userDrawn="1">
          <p15:clr>
            <a:srgbClr val="F26B43"/>
          </p15:clr>
        </p15:guide>
        <p15:guide id="32" pos="6262" userDrawn="1">
          <p15:clr>
            <a:srgbClr val="F26B43"/>
          </p15:clr>
        </p15:guide>
        <p15:guide id="33" pos="6692" userDrawn="1">
          <p15:clr>
            <a:srgbClr val="F26B43"/>
          </p15:clr>
        </p15:guide>
        <p15:guide id="34" pos="6846" userDrawn="1">
          <p15:clr>
            <a:srgbClr val="F26B43"/>
          </p15:clr>
        </p15:guide>
        <p15:guide id="35" orient="horz" pos="984" userDrawn="1">
          <p15:clr>
            <a:srgbClr val="F26B43"/>
          </p15:clr>
        </p15:guide>
        <p15:guide id="36" orient="horz" pos="4128" userDrawn="1">
          <p15:clr>
            <a:srgbClr val="F26B43"/>
          </p15:clr>
        </p15:guide>
        <p15:guide id="37" orient="horz" pos="1080" userDrawn="1">
          <p15:clr>
            <a:srgbClr val="F26B43"/>
          </p15:clr>
        </p15:guide>
        <p15:guide id="38" orient="horz" pos="1248" userDrawn="1">
          <p15:clr>
            <a:srgbClr val="F26B43"/>
          </p15:clr>
        </p15:guide>
        <p15:guide id="39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epam.com/Training/Details/3505?lang=en" TargetMode="External"/><Relationship Id="rId2" Type="http://schemas.openxmlformats.org/officeDocument/2006/relationships/hyperlink" Target="https://training.epam.com/Training/Details/3493?lang=en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raining.epam.com/Training/Details/3504?lang=e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szFliegel/TechnicalInterviewTal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LukaszFliegel/TechnicalInterviewTalk" TargetMode="External"/><Relationship Id="rId1" Type="http://schemas.openxmlformats.org/officeDocument/2006/relationships/slideLayout" Target="../slideLayouts/slideLayout6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.emf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.em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erson flexing her muscles&#10;&#10;Description automatically generated with low confidence">
            <a:extLst>
              <a:ext uri="{FF2B5EF4-FFF2-40B4-BE49-F238E27FC236}">
                <a16:creationId xmlns:a16="http://schemas.microsoft.com/office/drawing/2014/main" id="{3D26BCC5-D9DE-CD2A-F8CC-B0D318D72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01E1D4-2F3A-A384-83F9-FCD458D322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3CEA8D-1E0E-428B-5BA8-0085350076C4}"/>
              </a:ext>
            </a:extLst>
          </p:cNvPr>
          <p:cNvSpPr/>
          <p:nvPr/>
        </p:nvSpPr>
        <p:spPr bwMode="auto"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13129-AB42-2956-75A0-1B5B0CA04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073" y="1655821"/>
            <a:ext cx="8249288" cy="316266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to become a rockstar in a technical interview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AE6D3-7419-973C-CA90-06E6978237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Why</a:t>
            </a:r>
            <a:r>
              <a:rPr lang="en-US" dirty="0"/>
              <a:t> it is worth signing up for dance lessons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CDAA-2F92-363F-7C66-9076075CF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EPAM Proprietary &amp; Confidential.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2D88F0-1331-4A83-1145-1ACC305D2F2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4DC302C-8626-C9F5-37E4-AAD233563396}"/>
              </a:ext>
            </a:extLst>
          </p:cNvPr>
          <p:cNvSpPr txBox="1">
            <a:spLocks/>
          </p:cNvSpPr>
          <p:nvPr/>
        </p:nvSpPr>
        <p:spPr>
          <a:xfrm>
            <a:off x="639073" y="5539873"/>
            <a:ext cx="3827462" cy="2894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b="1" dirty="0">
                <a:solidFill>
                  <a:schemeClr val="accent5"/>
                </a:solidFill>
              </a:rPr>
              <a:t>Lukasz Fliegel</a:t>
            </a:r>
            <a:endParaRPr lang="en-US" sz="1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14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0C41-1181-D328-016D-55B2CFF1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46" y="1874083"/>
            <a:ext cx="4811539" cy="1744067"/>
          </a:xfrm>
        </p:spPr>
        <p:txBody>
          <a:bodyPr/>
          <a:lstStyle/>
          <a:p>
            <a:pPr>
              <a:lnSpc>
                <a:spcPts val="6800"/>
              </a:lnSpc>
            </a:pPr>
            <a:r>
              <a:rPr lang="en-US" dirty="0"/>
              <a:t>What would I like to hear?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B3816-2097-EE3B-78C8-967ADBEA96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When I started my adventure as a programmer</a:t>
            </a:r>
          </a:p>
        </p:txBody>
      </p:sp>
      <p:pic>
        <p:nvPicPr>
          <p:cNvPr id="9" name="Picture Placeholder 8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6403228F-1CD8-FB0F-0458-3BDB458C756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4025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Don't look for traps, the simplest answer is usually the right one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On TI, the questions are simple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1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964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52001"/>
            <a:ext cx="630292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Would you like to work with someone who </a:t>
            </a:r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doesn’t tell the truth?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Tell the truth - or at least don't lie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3001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ay "I don't know"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If you don't know the answer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2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91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6531698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Software house</a:t>
            </a:r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product companies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There are two types of companies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4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43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In a technical interview, you offer your skills, the company offers contacts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Treat </a:t>
            </a:r>
            <a:r>
              <a:rPr lang="pl-PL" sz="6000" dirty="0"/>
              <a:t>it</a:t>
            </a:r>
            <a:r>
              <a:rPr lang="en-US" sz="6000" dirty="0"/>
              <a:t> like a business meeting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3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02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6531698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Avoid "uh, uh, I read about that, yeah..." and "... at the moment I can't remember it..."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Talk like with a friend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4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210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6531698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Why should I work for you?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Ask a smart question at the end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5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269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0C41-1181-D328-016D-55B2CFF1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46" y="1874083"/>
            <a:ext cx="5282320" cy="1744067"/>
          </a:xfrm>
        </p:spPr>
        <p:txBody>
          <a:bodyPr/>
          <a:lstStyle/>
          <a:p>
            <a:pPr>
              <a:lnSpc>
                <a:spcPts val="6800"/>
              </a:lnSpc>
            </a:pPr>
            <a:r>
              <a:rPr lang="en-US" dirty="0"/>
              <a:t>What matters for the future?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B3816-2097-EE3B-78C8-967ADBEA96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074" y="3939611"/>
            <a:ext cx="4783952" cy="276999"/>
          </a:xfrm>
        </p:spPr>
        <p:txBody>
          <a:bodyPr/>
          <a:lstStyle/>
          <a:p>
            <a:r>
              <a:rPr lang="pl-PL" dirty="0"/>
              <a:t>W</a:t>
            </a:r>
            <a:r>
              <a:rPr lang="en-US" dirty="0"/>
              <a:t>hat should I </a:t>
            </a:r>
            <a:r>
              <a:rPr lang="pl-PL" dirty="0"/>
              <a:t>focus</a:t>
            </a:r>
            <a:r>
              <a:rPr lang="en-US" dirty="0"/>
              <a:t> long term</a:t>
            </a:r>
          </a:p>
        </p:txBody>
      </p:sp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B360FCD-43E3-A5BD-E24F-66504A02898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4959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 up for dance lessons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Antifragility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solidFill>
                  <a:schemeClr val="accent2"/>
                </a:solidFill>
              </a:rPr>
              <a:t>01</a:t>
            </a:r>
          </a:p>
        </p:txBody>
      </p:sp>
      <p:pic>
        <p:nvPicPr>
          <p:cNvPr id="1026" name="Picture 2" descr="Incerto : Fooled by Randomness / the Black Swan / the Bed of Procrustes /  Antifragile / Skin in the Game by Taleb, Nassim Nicholas: As New (2021) |  GreatBookPrices">
            <a:extLst>
              <a:ext uri="{FF2B5EF4-FFF2-40B4-BE49-F238E27FC236}">
                <a16:creationId xmlns:a16="http://schemas.microsoft.com/office/drawing/2014/main" id="{A0975D47-C537-0B3D-0524-A1E68E87A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886" y="407990"/>
            <a:ext cx="3667125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34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75FE07-9642-6B1C-E52B-4C99C2206BF6}"/>
              </a:ext>
            </a:extLst>
          </p:cNvPr>
          <p:cNvSpPr/>
          <p:nvPr/>
        </p:nvSpPr>
        <p:spPr>
          <a:xfrm>
            <a:off x="639074" y="2300625"/>
            <a:ext cx="4267462" cy="174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Calibri"/>
              </a:rPr>
              <a:t>I have done over 100 TIs</a:t>
            </a: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Calibri"/>
              </a:rPr>
              <a:t>There were ~70 of them in EPAM</a:t>
            </a: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Calibri"/>
              </a:rPr>
              <a:t>I am a certified interviewer</a:t>
            </a: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Calibri"/>
              </a:rPr>
              <a:t>I am </a:t>
            </a:r>
            <a:r>
              <a:rPr lang="pl-PL" sz="1200" dirty="0">
                <a:solidFill>
                  <a:schemeClr val="tx1"/>
                </a:solidFill>
                <a:latin typeface="Calibri"/>
              </a:rPr>
              <a:t>a TI</a:t>
            </a:r>
            <a:r>
              <a:rPr lang="en-US" sz="1200" dirty="0">
                <a:solidFill>
                  <a:schemeClr val="tx1"/>
                </a:solidFill>
                <a:latin typeface="Calibri"/>
              </a:rPr>
              <a:t> mentor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2C965849-3790-ECD4-9400-9D47F9280C99}"/>
              </a:ext>
            </a:extLst>
          </p:cNvPr>
          <p:cNvSpPr txBox="1">
            <a:spLocks/>
          </p:cNvSpPr>
          <p:nvPr/>
        </p:nvSpPr>
        <p:spPr>
          <a:xfrm>
            <a:off x="622039" y="1754456"/>
            <a:ext cx="726343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dirty="0">
                <a:latin typeface="Calibri Light" panose="020F0302020204030204" pitchFamily="34" charset="0"/>
              </a:rPr>
              <a:t>I have been conducting technical interviews for many years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ED18CE-EBAB-B506-76C4-AECB4945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Why can I tell you about this?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1B3E582-8EB8-5528-192D-965473FD26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 </a:t>
            </a:r>
            <a:endParaRPr lang="en-US" dirty="0"/>
          </a:p>
        </p:txBody>
      </p:sp>
      <p:pic>
        <p:nvPicPr>
          <p:cNvPr id="2050" name="Picture 2" descr="Certified Technical Interviewer">
            <a:extLst>
              <a:ext uri="{FF2B5EF4-FFF2-40B4-BE49-F238E27FC236}">
                <a16:creationId xmlns:a16="http://schemas.microsoft.com/office/drawing/2014/main" id="{D46F81F8-CEC0-DC30-5F7E-5C209FEE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230" y="1028732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chnical Interview Mentor">
            <a:extLst>
              <a:ext uri="{FF2B5EF4-FFF2-40B4-BE49-F238E27FC236}">
                <a16:creationId xmlns:a16="http://schemas.microsoft.com/office/drawing/2014/main" id="{5DE9983B-8BE4-54F3-2568-F0A0AD867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230" y="3421444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417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Simon Sinek - Trust vs Performance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Trustworthiness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2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870D1-93D7-47DB-91D8-0F93C4E3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666" y="1995444"/>
            <a:ext cx="35528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67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Why I can’t</a:t>
            </a: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work alone in the basement?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Soft skills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3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5CACF-A74C-F0F5-8C47-9001ECFC5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1781"/>
            <a:ext cx="4970206" cy="49702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163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9074" y="1793240"/>
            <a:ext cx="5640805" cy="92333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pl-PL" sz="6000" b="0" i="0" kern="1200" spc="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Books</a:t>
            </a:r>
            <a:endParaRPr lang="en-US" sz="6000" b="0" i="0" kern="1200" spc="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9074" y="1336040"/>
            <a:ext cx="498928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sz="2000" b="1" i="0" kern="1200" dirty="0">
                <a:solidFill>
                  <a:schemeClr val="accent2"/>
                </a:solidFill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9074" y="3126991"/>
            <a:ext cx="4554537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0" kern="1200">
                <a:solidFill>
                  <a:schemeClr val="accent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Lots of books!</a:t>
            </a:r>
          </a:p>
        </p:txBody>
      </p:sp>
      <p:pic>
        <p:nvPicPr>
          <p:cNvPr id="1026" name="Picture 2" descr="Free Books File on Book Shelves Stock Photo">
            <a:extLst>
              <a:ext uri="{FF2B5EF4-FFF2-40B4-BE49-F238E27FC236}">
                <a16:creationId xmlns:a16="http://schemas.microsoft.com/office/drawing/2014/main" id="{22ADFFB4-438A-5AE6-5DF5-0C4F95802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" r="1" b="7287"/>
          <a:stretch/>
        </p:blipFill>
        <p:spPr bwMode="auto">
          <a:xfrm>
            <a:off x="7202904" y="10"/>
            <a:ext cx="4989095" cy="685799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41984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5453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491614" y="1793240"/>
            <a:ext cx="112481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 sz="36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E62398-11ED-6E58-9E4E-04873485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334" y="861475"/>
            <a:ext cx="3890801" cy="615553"/>
          </a:xfrm>
        </p:spPr>
        <p:txBody>
          <a:bodyPr/>
          <a:lstStyle/>
          <a:p>
            <a:pPr algn="ctr"/>
            <a:r>
              <a:rPr lang="pl-PL" sz="4000" dirty="0"/>
              <a:t>TODO: slajd z podsumowaniem punktów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9572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2E62398-11ED-6E58-9E4E-04873485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641" y="1600200"/>
            <a:ext cx="4797425" cy="338554"/>
          </a:xfrm>
        </p:spPr>
        <p:txBody>
          <a:bodyPr lIns="0" tIns="0" rIns="0" bIns="0">
            <a:normAutofit/>
          </a:bodyPr>
          <a:lstStyle/>
          <a:p>
            <a:r>
              <a:rPr lang="en-US" b="1" i="0" kern="12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4354640" y="2286000"/>
            <a:ext cx="5634933" cy="3657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2000" dirty="0"/>
              <a:t>- </a:t>
            </a:r>
            <a:r>
              <a:rPr lang="en-US" sz="2000" dirty="0"/>
              <a:t>Tell the truth - or at least don't lie</a:t>
            </a:r>
            <a:endParaRPr lang="pl-PL" sz="2000" dirty="0"/>
          </a:p>
          <a:p>
            <a:r>
              <a:rPr lang="pl-PL" sz="2000" dirty="0"/>
              <a:t>- </a:t>
            </a:r>
            <a:r>
              <a:rPr lang="en-US" sz="2000" dirty="0"/>
              <a:t>If you don't know the answer</a:t>
            </a:r>
            <a:r>
              <a:rPr lang="pl-PL" sz="2000" dirty="0"/>
              <a:t>, say „I don’t know”</a:t>
            </a:r>
          </a:p>
          <a:p>
            <a:r>
              <a:rPr lang="pl-PL" sz="2000" dirty="0"/>
              <a:t>- </a:t>
            </a:r>
            <a:r>
              <a:rPr lang="en-US" sz="2000" dirty="0"/>
              <a:t>Treat </a:t>
            </a:r>
            <a:r>
              <a:rPr lang="pl-PL" sz="2000" dirty="0"/>
              <a:t>interview</a:t>
            </a:r>
            <a:r>
              <a:rPr lang="en-US" sz="2000" dirty="0"/>
              <a:t> like a business meeting</a:t>
            </a:r>
            <a:endParaRPr lang="pl-PL" sz="2000" dirty="0"/>
          </a:p>
          <a:p>
            <a:r>
              <a:rPr lang="pl-PL" sz="2000" dirty="0"/>
              <a:t>- Talk like with a friend</a:t>
            </a:r>
          </a:p>
          <a:p>
            <a:r>
              <a:rPr lang="pl-PL" sz="2000" dirty="0"/>
              <a:t>- </a:t>
            </a:r>
            <a:r>
              <a:rPr lang="en-US" sz="2000" dirty="0"/>
              <a:t>Ask a smart question at the end</a:t>
            </a:r>
            <a:endParaRPr lang="pl-PL" sz="2000" dirty="0"/>
          </a:p>
          <a:p>
            <a:endParaRPr lang="pl-PL" sz="2000" dirty="0"/>
          </a:p>
          <a:p>
            <a:r>
              <a:rPr lang="pl-PL" sz="2000" dirty="0"/>
              <a:t>- Antifragility</a:t>
            </a:r>
          </a:p>
          <a:p>
            <a:r>
              <a:rPr lang="pl-PL" sz="2000" dirty="0"/>
              <a:t>- Trustworthiness</a:t>
            </a:r>
          </a:p>
          <a:p>
            <a:r>
              <a:rPr lang="pl-PL" sz="2000" dirty="0"/>
              <a:t>- Soft skills</a:t>
            </a:r>
          </a:p>
          <a:p>
            <a:r>
              <a:rPr lang="pl-PL" sz="2000" b="0" i="0" kern="1200" spc="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- Books</a:t>
            </a:r>
            <a:endParaRPr lang="en-US" sz="2000" b="0" i="0" kern="1200" spc="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pl-PL" sz="2000" dirty="0"/>
          </a:p>
          <a:p>
            <a:endParaRPr lang="en-US" sz="20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5453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20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F558-DCD3-EC81-ADD1-A70D9D064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1D058-712F-DD82-4959-F0B86FAFF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291EE-B640-801D-4A11-982E334738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ACB85-D68B-5AD5-43E6-5FA2F1404F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CE3221-EB26-56F5-114A-7B116842E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2CF74A-A6D2-6EBC-93C2-03F6508B6F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76797D-A8DB-14C3-5F4B-BE708A519F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dirty="0"/>
              <a:t>Tell the truth - or at least don't lie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41D82B-C10B-1BB9-045C-6A6B60302E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dirty="0"/>
              <a:t>If you don't know the answer,</a:t>
            </a:r>
            <a:r>
              <a:rPr lang="pl-PL" sz="2000" dirty="0"/>
              <a:t> say „I don’t know”</a:t>
            </a:r>
            <a:endParaRPr lang="en-US" sz="20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95BD1E-F51A-C1EA-E433-3765992A76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2000" dirty="0"/>
              <a:t>Treat </a:t>
            </a:r>
            <a:r>
              <a:rPr lang="pl-PL" sz="2000" dirty="0"/>
              <a:t>interview</a:t>
            </a:r>
            <a:r>
              <a:rPr lang="en-US" sz="2000" dirty="0"/>
              <a:t> like a business meeting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E09AC65-B8CA-C4AA-6B0F-3649F9664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sz="2000" dirty="0"/>
              <a:t>Talk like with a friend</a:t>
            </a:r>
            <a:endParaRPr lang="en-US" sz="20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E0156A0-E47D-016B-1742-C23C5D404F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2000" dirty="0"/>
              <a:t>Ask a smart question at the end</a:t>
            </a:r>
          </a:p>
        </p:txBody>
      </p:sp>
    </p:spTree>
    <p:extLst>
      <p:ext uri="{BB962C8B-B14F-4D97-AF65-F5344CB8AC3E}">
        <p14:creationId xmlns:p14="http://schemas.microsoft.com/office/powerpoint/2010/main" val="1444507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5453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491614" y="1793240"/>
            <a:ext cx="112481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3600" dirty="0"/>
              <a:t>https://training.epam.com/#!/TrainingList?lang=en&amp;City=-56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2" name="Picture 1" descr="A picture containing pattern, square, symmetry, pixel&#10;&#10;Description automatically generated">
            <a:extLst>
              <a:ext uri="{FF2B5EF4-FFF2-40B4-BE49-F238E27FC236}">
                <a16:creationId xmlns:a16="http://schemas.microsoft.com/office/drawing/2014/main" id="{20BF51E0-B635-6F67-45B6-DE46F19FE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10" y="2886618"/>
            <a:ext cx="2899385" cy="28993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2E62398-11ED-6E58-9E4E-04873485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334" y="861475"/>
            <a:ext cx="3594735" cy="615553"/>
          </a:xfrm>
        </p:spPr>
        <p:txBody>
          <a:bodyPr/>
          <a:lstStyle/>
          <a:p>
            <a:pPr algn="ctr"/>
            <a:r>
              <a:rPr lang="pl-PL" sz="4000" dirty="0"/>
              <a:t>Interested?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2704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5453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E62398-11ED-6E58-9E4E-04873485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334" y="861475"/>
            <a:ext cx="3594735" cy="615553"/>
          </a:xfrm>
        </p:spPr>
        <p:txBody>
          <a:bodyPr/>
          <a:lstStyle/>
          <a:p>
            <a:pPr algn="ctr"/>
            <a:r>
              <a:rPr lang="pl-PL" sz="4000" dirty="0"/>
              <a:t>Interested?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117D6-0A0A-0CD7-9426-1A873F92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47" y="1623192"/>
            <a:ext cx="10864645" cy="434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5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F558-DCD3-EC81-ADD1-A70D9D064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1350512"/>
            <a:ext cx="3594735" cy="615553"/>
          </a:xfrm>
        </p:spPr>
        <p:txBody>
          <a:bodyPr/>
          <a:lstStyle/>
          <a:p>
            <a:r>
              <a:rPr lang="pl-PL" sz="4000" dirty="0"/>
              <a:t>Interested?</a:t>
            </a: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291EE-B640-801D-4A11-982E334738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ACB85-D68B-5AD5-43E6-5FA2F1404F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CE3221-EB26-56F5-114A-7B116842E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2CF74A-A6D2-6EBC-93C2-03F6508B6F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3FA3A5-EC8C-53BE-436F-CC5CF006AD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76797D-A8DB-14C3-5F4B-BE708A519F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98342" y="1542286"/>
            <a:ext cx="6245958" cy="246221"/>
          </a:xfrm>
        </p:spPr>
        <p:txBody>
          <a:bodyPr/>
          <a:lstStyle/>
          <a:p>
            <a:pPr algn="l"/>
            <a:endParaRPr lang="pl-PL" sz="1600" b="0" i="0" dirty="0">
              <a:effectLst/>
              <a:latin typeface="-apple-system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41D82B-C10B-1BB9-045C-6A6B60302E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98342" y="2235353"/>
            <a:ext cx="6245958" cy="246221"/>
          </a:xfrm>
        </p:spPr>
        <p:txBody>
          <a:bodyPr/>
          <a:lstStyle/>
          <a:p>
            <a:pPr algn="l"/>
            <a:endParaRPr lang="en-US" sz="1600" b="0" i="0" dirty="0">
              <a:effectLst/>
              <a:latin typeface="-apple-system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95BD1E-F51A-C1EA-E433-3765992A76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98342" y="2918259"/>
            <a:ext cx="6245958" cy="246221"/>
          </a:xfrm>
        </p:spPr>
        <p:txBody>
          <a:bodyPr/>
          <a:lstStyle/>
          <a:p>
            <a:pPr algn="l"/>
            <a:endParaRPr lang="pl-PL" sz="1600" b="0" i="0" dirty="0">
              <a:effectLst/>
              <a:latin typeface="-apple-system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E09AC65-B8CA-C4AA-6B0F-3649F9664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8342" y="3611326"/>
            <a:ext cx="6245958" cy="246221"/>
          </a:xfrm>
        </p:spPr>
        <p:txBody>
          <a:bodyPr/>
          <a:lstStyle/>
          <a:p>
            <a:pPr algn="l"/>
            <a:r>
              <a:rPr lang="en-US" sz="1600" b="0" i="0" dirty="0">
                <a:effectLst/>
                <a:latin typeface="-apple-system"/>
                <a:hlinkClick r:id="rId2" tooltip="https://training.epam.com/training/details/3493?lang=en"/>
              </a:rPr>
              <a:t>Data </a:t>
            </a:r>
            <a:r>
              <a:rPr lang="en-US" sz="1600" b="0" i="0" dirty="0" err="1">
                <a:effectLst/>
                <a:latin typeface="-apple-system"/>
                <a:hlinkClick r:id="rId2" tooltip="https://training.epam.com/training/details/3493?lang=en"/>
              </a:rPr>
              <a:t>Enginering</a:t>
            </a:r>
            <a:r>
              <a:rPr lang="en-US" sz="1600" b="0" i="0" dirty="0">
                <a:effectLst/>
                <a:latin typeface="-apple-system"/>
                <a:hlinkClick r:id="rId2" tooltip="https://training.epam.com/training/details/3493?lang=en"/>
              </a:rPr>
              <a:t> training EPAM | training.epam.com</a:t>
            </a:r>
            <a:endParaRPr lang="en-US" sz="1600" b="0" i="0" dirty="0">
              <a:effectLst/>
              <a:latin typeface="-apple-system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E0156A0-E47D-016B-1742-C23C5D404F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98342" y="4294232"/>
            <a:ext cx="6245958" cy="492443"/>
          </a:xfrm>
        </p:spPr>
        <p:txBody>
          <a:bodyPr/>
          <a:lstStyle/>
          <a:p>
            <a:pPr algn="l"/>
            <a:r>
              <a:rPr lang="en-US" sz="1600" b="0" i="0" dirty="0">
                <a:effectLst/>
                <a:latin typeface="-apple-system"/>
                <a:hlinkClick r:id="rId3" tooltip="https://training.epam.com/training/details/3505?lang=en"/>
              </a:rPr>
              <a:t>Automated Testing Self-Paced Program | EPAM University | training.epam.com</a:t>
            </a:r>
            <a:endParaRPr lang="en-US" sz="1600" b="0" i="0" dirty="0">
              <a:effectLst/>
              <a:latin typeface="-apple-system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FDFE434-5D75-4569-B2B2-C12795CF18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8342" y="4977139"/>
            <a:ext cx="6245958" cy="246221"/>
          </a:xfrm>
        </p:spPr>
        <p:txBody>
          <a:bodyPr/>
          <a:lstStyle/>
          <a:p>
            <a:pPr algn="l"/>
            <a:r>
              <a:rPr lang="pl-PL" sz="1600" b="0" i="0" dirty="0">
                <a:effectLst/>
                <a:latin typeface="-apple-system"/>
                <a:hlinkClick r:id="rId4" tooltip="https://training.epam.com/training/details/3504?lang=en"/>
              </a:rPr>
              <a:t>Java Self-Paced Program | EPAM University | training.epam.com</a:t>
            </a:r>
            <a:endParaRPr lang="pl-PL" sz="1600" b="0" i="0" dirty="0">
              <a:effectLst/>
              <a:latin typeface="-apple-system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5B4F25E-9896-006B-E930-94CE9D565F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92983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5453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924088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3600" dirty="0">
                <a:hlinkClick r:id="rId3"/>
              </a:rPr>
              <a:t>https://github.com/LukaszFliegel/TechnicalInterviewTalk</a:t>
            </a:r>
            <a:endParaRPr lang="en-US" sz="36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940BA2-447F-5542-321A-BD9F296A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27" y="288661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99456-522B-4E29-A585-8833B98ED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334" y="861475"/>
            <a:ext cx="3594735" cy="615553"/>
          </a:xfrm>
        </p:spPr>
        <p:txBody>
          <a:bodyPr/>
          <a:lstStyle/>
          <a:p>
            <a:pPr algn="ctr"/>
            <a:r>
              <a:rPr lang="pl-PL" sz="4000" dirty="0"/>
              <a:t>Presentation link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47842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5453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924088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3600" dirty="0">
                <a:hlinkClick r:id="rId2"/>
              </a:rPr>
              <a:t>https://github.com/LukaszFliegel/TechnicalInterviewTalk</a:t>
            </a:r>
            <a:endParaRPr lang="en-US" sz="36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940BA2-447F-5542-321A-BD9F296A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27" y="288661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9F873-626C-3809-A23B-3AD42F3C3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334" y="861475"/>
            <a:ext cx="3594735" cy="615553"/>
          </a:xfrm>
        </p:spPr>
        <p:txBody>
          <a:bodyPr/>
          <a:lstStyle/>
          <a:p>
            <a:pPr algn="ctr"/>
            <a:r>
              <a:rPr lang="pl-PL" sz="4000" dirty="0"/>
              <a:t>Presentation link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73263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7C963-C45E-8DC3-066A-7BB2835441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l-PL" dirty="0"/>
              <a:t>Do not hesitate to contact me!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1E54A-3D4E-4CEB-8677-FDEEA0851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pl-PL" dirty="0"/>
              <a:t>Łukasz Fliegel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D2460-84DE-8FFB-A283-3FC73C6AA5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5146A9-8D16-8589-E054-8910EE149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l-PL" dirty="0"/>
              <a:t>lukasz_fliegel</a:t>
            </a:r>
            <a:r>
              <a:rPr lang="en-US" dirty="0"/>
              <a:t>@epam.com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D76A3-CD10-636D-E61F-EB95BB6A12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E818F59-47CE-7E82-AC3D-602B3586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Thank you</a:t>
            </a:r>
            <a:r>
              <a:rPr lang="en-US" dirty="0"/>
              <a:t>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07D28-4119-8723-78C3-BC2E865E54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7091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E818F59-47CE-7E82-AC3D-602B3586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Thank you</a:t>
            </a:r>
            <a:r>
              <a:rPr lang="en-US" dirty="0"/>
              <a:t>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7C963-C45E-8DC3-066A-7BB2835441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l-PL" dirty="0"/>
              <a:t>Do not hesitate to contact me!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1E54A-3D4E-4CEB-8677-FDEEA0851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pl-PL" dirty="0"/>
              <a:t>Lukasz Fliegel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D2460-84DE-8FFB-A283-3FC73C6AA5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5146A9-8D16-8589-E054-8910EE149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l-PL" dirty="0"/>
              <a:t>lukasz_fliegel</a:t>
            </a:r>
            <a:r>
              <a:rPr lang="en-US" dirty="0"/>
              <a:t>@epam.com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D76A3-CD10-636D-E61F-EB95BB6A12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E960C2-547D-B73A-72DA-198582EED7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Placeholder 1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09003E1-83A5-4306-0547-97B5ECD2E71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6904728" y="1044999"/>
            <a:ext cx="4033421" cy="4537599"/>
          </a:xfrm>
        </p:spPr>
      </p:pic>
    </p:spTree>
    <p:extLst>
      <p:ext uri="{BB962C8B-B14F-4D97-AF65-F5344CB8AC3E}">
        <p14:creationId xmlns:p14="http://schemas.microsoft.com/office/powerpoint/2010/main" val="1542896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7FC0CD-D28C-B94E-38C8-21950A2FF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And what about it will not be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1E964-B058-A798-23EB-88D688489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EPAM Proprietary &amp; Confidential.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FBFF413-9C9D-6973-5C8C-00B6CB14D6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539638"/>
            <a:ext cx="4876800" cy="2776145"/>
          </a:xfrm>
        </p:spPr>
        <p:txBody>
          <a:bodyPr/>
          <a:lstStyle/>
          <a:p>
            <a:pPr>
              <a:lnSpc>
                <a:spcPts val="7200"/>
              </a:lnSpc>
            </a:pPr>
            <a:r>
              <a:rPr lang="en-US" sz="7000" dirty="0">
                <a:solidFill>
                  <a:schemeClr val="tx1"/>
                </a:solidFill>
              </a:rPr>
              <a:t>What will this presentation be about?</a:t>
            </a:r>
            <a:endParaRPr lang="en-US" dirty="0">
              <a:gradFill>
                <a:gsLst>
                  <a:gs pos="0">
                    <a:schemeClr val="accent3"/>
                  </a:gs>
                  <a:gs pos="73000">
                    <a:schemeClr val="accent2"/>
                  </a:gs>
                  <a:gs pos="100000">
                    <a:schemeClr val="accent4"/>
                  </a:gs>
                </a:gsLst>
                <a:lin ang="1200000" scaled="0"/>
              </a:gra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9849E-48EC-85F6-2696-C883FB631944}"/>
              </a:ext>
            </a:extLst>
          </p:cNvPr>
          <p:cNvSpPr txBox="1"/>
          <p:nvPr/>
        </p:nvSpPr>
        <p:spPr>
          <a:xfrm>
            <a:off x="1003300" y="812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F0498D5-B18B-2B9E-CBF4-31428979D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27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recruitment at EPAM look like?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502912-ED5D-C91E-1FB6-5D20D527486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2AF3B-47D3-6DB2-B6F5-2E30D3F01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969" y="1388911"/>
            <a:ext cx="12192000" cy="45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1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74FA95-6A8A-5C29-2EF3-6A1C8792E4A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7700" y="1752600"/>
            <a:ext cx="3346076" cy="276999"/>
          </a:xfrm>
        </p:spPr>
        <p:txBody>
          <a:bodyPr/>
          <a:lstStyle/>
          <a:p>
            <a:r>
              <a:rPr lang="pl-PL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D2AF1A-BDA4-C0FA-7C1F-D21D7A7058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376440" y="2698291"/>
            <a:ext cx="3346076" cy="100918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Each </a:t>
            </a:r>
            <a:r>
              <a:rPr lang="pl-PL" dirty="0">
                <a:solidFill>
                  <a:schemeClr val="accent1"/>
                </a:solidFill>
              </a:rPr>
              <a:t>recruiter</a:t>
            </a:r>
            <a:r>
              <a:rPr lang="en-US" dirty="0">
                <a:solidFill>
                  <a:schemeClr val="accent1"/>
                </a:solidFill>
              </a:rPr>
              <a:t> has </a:t>
            </a:r>
            <a:r>
              <a:rPr lang="pl-PL" dirty="0">
                <a:solidFill>
                  <a:schemeClr val="accent1"/>
                </a:solidFill>
              </a:rPr>
              <a:t>their</a:t>
            </a:r>
            <a:r>
              <a:rPr lang="en-US" dirty="0">
                <a:solidFill>
                  <a:schemeClr val="accent1"/>
                </a:solidFill>
              </a:rPr>
              <a:t> favorite topics that are important to him. There are people who like low-level questions, and those who ask about agile methodologies </a:t>
            </a:r>
            <a:r>
              <a:rPr lang="pl-PL" dirty="0">
                <a:solidFill>
                  <a:schemeClr val="accent1"/>
                </a:solidFill>
              </a:rPr>
              <a:t>or</a:t>
            </a:r>
            <a:r>
              <a:rPr lang="en-US" dirty="0">
                <a:solidFill>
                  <a:schemeClr val="accent1"/>
                </a:solidFill>
              </a:rPr>
              <a:t> architecture.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748A84-0EF7-9CD5-878E-60520608AA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76440" y="1752600"/>
            <a:ext cx="3346076" cy="2769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 depends on the recruiter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61CC91-1F3C-D5FD-B19E-639E44D10C3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89970" y="2698291"/>
            <a:ext cx="3346076" cy="49622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 "West" conducts the interview differently than the "East".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EFED81-DAB4-3CB8-0983-A354BD8D637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89970" y="1752600"/>
            <a:ext cx="3346076" cy="2769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 depends on the culture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7D3C9FF-FA1A-5EB6-F9F8-9D62F697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Before we start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A12676-916F-F162-391D-F22A9B7FA2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D80A913A-A813-4FBB-1539-DAF5C23EE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8" y="2402936"/>
            <a:ext cx="3387538" cy="33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8F3258-66EA-439D-DCDC-A989BF7D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3" name="Picture 2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37F39185-1C25-437A-C1B8-2BAFD039D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2" y="0"/>
            <a:ext cx="6096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215D81-9991-432B-4FCE-E7EFA940002E}"/>
              </a:ext>
            </a:extLst>
          </p:cNvPr>
          <p:cNvSpPr/>
          <p:nvPr/>
        </p:nvSpPr>
        <p:spPr bwMode="auto">
          <a:xfrm>
            <a:off x="0" y="4271375"/>
            <a:ext cx="12192000" cy="2586624"/>
          </a:xfrm>
          <a:prstGeom prst="rect">
            <a:avLst/>
          </a:prstGeom>
          <a:gradFill>
            <a:gsLst>
              <a:gs pos="0">
                <a:srgbClr val="161616">
                  <a:alpha val="4124"/>
                </a:srgbClr>
              </a:gs>
              <a:gs pos="80000">
                <a:srgbClr val="161616">
                  <a:alpha val="85399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62AF3-634C-34C9-A26E-5ECEF604E9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7699" y="5105054"/>
            <a:ext cx="4827012" cy="738664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What I would like to hear someday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582CAF-A3C6-665B-E897-02521849BD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7699" y="5492353"/>
            <a:ext cx="3830515" cy="184666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Do </a:t>
            </a:r>
            <a:r>
              <a:rPr lang="en-US" dirty="0">
                <a:solidFill>
                  <a:schemeClr val="bg1"/>
                </a:solidFill>
              </a:rPr>
              <a:t>clean shoes matter</a:t>
            </a:r>
            <a:r>
              <a:rPr lang="pl-PL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BACD-6AED-745F-D2BB-6BCB3B86CE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743701" y="5105054"/>
            <a:ext cx="3838806" cy="369332"/>
          </a:xfrm>
        </p:spPr>
        <p:txBody>
          <a:bodyPr/>
          <a:lstStyle/>
          <a:p>
            <a:r>
              <a:rPr lang="pl-PL" sz="2400" dirty="0">
                <a:solidFill>
                  <a:schemeClr val="bg1"/>
                </a:solidFill>
              </a:rPr>
              <a:t>Long-term goals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2B2752-2032-3DA9-50A9-5A6639D7AC2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743701" y="5492353"/>
            <a:ext cx="2400300" cy="184666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W</a:t>
            </a:r>
            <a:r>
              <a:rPr lang="en-US" dirty="0">
                <a:solidFill>
                  <a:schemeClr val="bg1"/>
                </a:solidFill>
              </a:rPr>
              <a:t>here to buy a ballet costume</a:t>
            </a:r>
            <a:r>
              <a:rPr lang="pl-PL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BD5484-9EDB-5E86-1A15-7E5B338F187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A63E2E-FE4A-3088-8119-610409CA814A}"/>
              </a:ext>
            </a:extLst>
          </p:cNvPr>
          <p:cNvSpPr txBox="1"/>
          <p:nvPr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7595FF0-A561-7E55-FC2D-B51256B5002C}"/>
              </a:ext>
            </a:extLst>
          </p:cNvPr>
          <p:cNvSpPr txBox="1">
            <a:spLocks/>
          </p:cNvSpPr>
          <p:nvPr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7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29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688CC321-1A1C-004A-1FE5-700A2BF673C8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5" r="16615"/>
          <a:stretch>
            <a:fillRect/>
          </a:stretch>
        </p:blipFill>
        <p:spPr>
          <a:xfrm>
            <a:off x="4334749" y="780310"/>
            <a:ext cx="3086055" cy="5201217"/>
          </a:xfrm>
        </p:spPr>
      </p:pic>
      <p:pic>
        <p:nvPicPr>
          <p:cNvPr id="25" name="Picture Placeholder 24" descr="A picture containing text&#10;&#10;Description automatically generated">
            <a:extLst>
              <a:ext uri="{FF2B5EF4-FFF2-40B4-BE49-F238E27FC236}">
                <a16:creationId xmlns:a16="http://schemas.microsoft.com/office/drawing/2014/main" id="{2FC3922A-27C3-F6F0-0B21-3C1A97200297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r="5503"/>
          <a:stretch>
            <a:fillRect/>
          </a:stretch>
        </p:blipFill>
        <p:spPr>
          <a:xfrm>
            <a:off x="289334" y="876472"/>
            <a:ext cx="3028999" cy="5105055"/>
          </a:xfrm>
        </p:spPr>
      </p:pic>
      <p:pic>
        <p:nvPicPr>
          <p:cNvPr id="19" name="Picture Placeholder 18" descr="A picture containing logo&#10;&#10;Description automatically generated">
            <a:extLst>
              <a:ext uri="{FF2B5EF4-FFF2-40B4-BE49-F238E27FC236}">
                <a16:creationId xmlns:a16="http://schemas.microsoft.com/office/drawing/2014/main" id="{5D659E00-81C9-848F-90E4-FE5627BB8ACC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r="5503"/>
          <a:stretch>
            <a:fillRect/>
          </a:stretch>
        </p:blipFill>
        <p:spPr>
          <a:xfrm>
            <a:off x="8350990" y="1112192"/>
            <a:ext cx="2919426" cy="492961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8930239-FFCE-C2A9-4CDA-89A0E5842F2C}"/>
              </a:ext>
            </a:extLst>
          </p:cNvPr>
          <p:cNvSpPr/>
          <p:nvPr/>
        </p:nvSpPr>
        <p:spPr bwMode="auto">
          <a:xfrm>
            <a:off x="0" y="3870542"/>
            <a:ext cx="12192000" cy="2987457"/>
          </a:xfrm>
          <a:prstGeom prst="rect">
            <a:avLst/>
          </a:prstGeom>
          <a:gradFill>
            <a:gsLst>
              <a:gs pos="0">
                <a:srgbClr val="161616">
                  <a:alpha val="4124"/>
                </a:srgbClr>
              </a:gs>
              <a:gs pos="80000">
                <a:srgbClr val="161616">
                  <a:alpha val="85399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62AF3-634C-34C9-A26E-5ECEF604E9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Proces rekrutacji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582CAF-A3C6-665B-E897-02521849BD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co dział HR chce abym powiedział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BACD-6AED-745F-D2BB-6BCB3B86CED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458461" y="5105054"/>
            <a:ext cx="3037807" cy="553998"/>
          </a:xfrm>
        </p:spPr>
        <p:txBody>
          <a:bodyPr/>
          <a:lstStyle/>
          <a:p>
            <a:r>
              <a:rPr lang="pl-PL" sz="1800" dirty="0">
                <a:solidFill>
                  <a:schemeClr val="bg1"/>
                </a:solidFill>
              </a:rPr>
              <a:t>Co chciałbym usłyszeć kiedyś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2B2752-2032-3DA9-50A9-5A6639D7AC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58461" y="5492353"/>
            <a:ext cx="2838632" cy="369332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dlaczego czyste buty mają znaczenie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29FA6C-56FA-143C-2D62-D4D4BCB77B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pl-PL" sz="1800" dirty="0">
                <a:solidFill>
                  <a:schemeClr val="bg1"/>
                </a:solidFill>
              </a:rPr>
              <a:t>Cele długoterminowe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176273-ED87-702D-A48F-DCF4B1CF42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497062" y="5492353"/>
            <a:ext cx="2400300" cy="184666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gdzie kupić strój baletowy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BD5484-9EDB-5E86-1A15-7E5B338F187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365FA4-BCD1-4DF4-2ACB-7E70D922D15C}"/>
              </a:ext>
            </a:extLst>
          </p:cNvPr>
          <p:cNvSpPr txBox="1"/>
          <p:nvPr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C449DB2-6EF5-4F58-616D-6FEF24B346CA}"/>
              </a:ext>
            </a:extLst>
          </p:cNvPr>
          <p:cNvSpPr txBox="1">
            <a:spLocks/>
          </p:cNvSpPr>
          <p:nvPr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8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91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hear from others</a:t>
            </a:r>
            <a:r>
              <a:rPr lang="pl-PL" dirty="0"/>
              <a:t> (ChatGPT)</a:t>
            </a:r>
            <a:r>
              <a:rPr lang="en-US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502912-ED5D-C91E-1FB6-5D20D527486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61D1E-41CD-0DEB-BA48-8623B8295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656" y="1309227"/>
            <a:ext cx="67627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37901"/>
      </p:ext>
    </p:extLst>
  </p:cSld>
  <p:clrMapOvr>
    <a:masterClrMapping/>
  </p:clrMapOvr>
</p:sld>
</file>

<file path=ppt/theme/theme1.xml><?xml version="1.0" encoding="utf-8"?>
<a:theme xmlns:a="http://schemas.openxmlformats.org/drawingml/2006/main" name="EPAM Master Light 2023.1">
  <a:themeElements>
    <a:clrScheme name="EPAM Light Palette ">
      <a:dk1>
        <a:srgbClr val="000000"/>
      </a:dk1>
      <a:lt1>
        <a:srgbClr val="FFFFFF"/>
      </a:lt1>
      <a:dk2>
        <a:srgbClr val="A0A0A0"/>
      </a:dk2>
      <a:lt2>
        <a:srgbClr val="FBFAFA"/>
      </a:lt2>
      <a:accent1>
        <a:srgbClr val="060606"/>
      </a:accent1>
      <a:accent2>
        <a:srgbClr val="0047FF"/>
      </a:accent2>
      <a:accent3>
        <a:srgbClr val="0078C2"/>
      </a:accent3>
      <a:accent4>
        <a:srgbClr val="8353D2"/>
      </a:accent4>
      <a:accent5>
        <a:srgbClr val="0134BB"/>
      </a:accent5>
      <a:accent6>
        <a:srgbClr val="107E8D"/>
      </a:accent6>
      <a:hlink>
        <a:srgbClr val="060606"/>
      </a:hlink>
      <a:folHlink>
        <a:srgbClr val="00000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rtlCol="0" anchor="ctr"/>
      <a:lstStyle>
        <a:defPPr algn="ctr">
          <a:defRPr sz="2400" dirty="0" err="1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600"/>
          </a:spcBef>
          <a:defRPr sz="1200" dirty="0" err="1" smtClean="0">
            <a:ea typeface="Human Sans" charset="0"/>
            <a:cs typeface="Human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329520d-12ec-42e4-b043-269816a91755" xsi:nil="true"/>
    <lcf76f155ced4ddcb4097134ff3c332f xmlns="32ffb8b9-b7fc-4aab-9873-53396b75472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28E1D5709B20479E02E4DACF859060" ma:contentTypeVersion="13" ma:contentTypeDescription="Create a new document." ma:contentTypeScope="" ma:versionID="717510ec029f2739c3ef846a9dd7aa34">
  <xsd:schema xmlns:xsd="http://www.w3.org/2001/XMLSchema" xmlns:xs="http://www.w3.org/2001/XMLSchema" xmlns:p="http://schemas.microsoft.com/office/2006/metadata/properties" xmlns:ns2="32ffb8b9-b7fc-4aab-9873-53396b75472c" xmlns:ns3="8329520d-12ec-42e4-b043-269816a91755" targetNamespace="http://schemas.microsoft.com/office/2006/metadata/properties" ma:root="true" ma:fieldsID="2de90ad08931cd3d9fe339940b563454" ns2:_="" ns3:_="">
    <xsd:import namespace="32ffb8b9-b7fc-4aab-9873-53396b75472c"/>
    <xsd:import namespace="8329520d-12ec-42e4-b043-269816a9175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fb8b9-b7fc-4aab-9873-53396b75472c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29520d-12ec-42e4-b043-269816a9175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c8d86b8-cecb-4421-b40e-297fd8a3250e}" ma:internalName="TaxCatchAll" ma:showField="CatchAllData" ma:web="8329520d-12ec-42e4-b043-269816a917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7DB376-2DEA-4BFF-9682-975215545CFE}">
  <ds:schemaRefs>
    <ds:schemaRef ds:uri="http://schemas.microsoft.com/office/2006/metadata/properties"/>
    <ds:schemaRef ds:uri="http://schemas.microsoft.com/office/infopath/2007/PartnerControls"/>
    <ds:schemaRef ds:uri="8329520d-12ec-42e4-b043-269816a91755"/>
    <ds:schemaRef ds:uri="32ffb8b9-b7fc-4aab-9873-53396b75472c"/>
  </ds:schemaRefs>
</ds:datastoreItem>
</file>

<file path=customXml/itemProps2.xml><?xml version="1.0" encoding="utf-8"?>
<ds:datastoreItem xmlns:ds="http://schemas.openxmlformats.org/officeDocument/2006/customXml" ds:itemID="{6B99F14F-BFFB-4B0C-A655-1B90733A3B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ffb8b9-b7fc-4aab-9873-53396b75472c"/>
    <ds:schemaRef ds:uri="8329520d-12ec-42e4-b043-269816a917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9A66CA-BB35-4AA4-B781-9BC18651DB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18143</TotalTime>
  <Words>720</Words>
  <Application>Microsoft Office PowerPoint</Application>
  <PresentationFormat>Widescreen</PresentationFormat>
  <Paragraphs>145</Paragraphs>
  <Slides>31</Slides>
  <Notes>10</Notes>
  <HiddenSlides>12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-apple-system</vt:lpstr>
      <vt:lpstr>Arial</vt:lpstr>
      <vt:lpstr>Calibri</vt:lpstr>
      <vt:lpstr>Calibri Bold</vt:lpstr>
      <vt:lpstr>Calibri Light</vt:lpstr>
      <vt:lpstr>Courier New</vt:lpstr>
      <vt:lpstr>EPAM Master Light 2023.1</vt:lpstr>
      <vt:lpstr>PowerPoint Presentation</vt:lpstr>
      <vt:lpstr>Why can I tell you about this?</vt:lpstr>
      <vt:lpstr>Presentation link</vt:lpstr>
      <vt:lpstr>PowerPoint Presentation</vt:lpstr>
      <vt:lpstr>What does recruitment at EPAM look like?</vt:lpstr>
      <vt:lpstr>Before we start</vt:lpstr>
      <vt:lpstr>PowerPoint Presentation</vt:lpstr>
      <vt:lpstr>PowerPoint Presentation</vt:lpstr>
      <vt:lpstr>What can you hear from others (ChatGPT)?</vt:lpstr>
      <vt:lpstr>What would I like to hear?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matters for the future?</vt:lpstr>
      <vt:lpstr>PowerPoint Presentation</vt:lpstr>
      <vt:lpstr>PowerPoint Presentation</vt:lpstr>
      <vt:lpstr>PowerPoint Presentation</vt:lpstr>
      <vt:lpstr>PowerPoint Presentation</vt:lpstr>
      <vt:lpstr>TODO: slajd z podsumowaniem punktów</vt:lpstr>
      <vt:lpstr>Summary</vt:lpstr>
      <vt:lpstr>Summary</vt:lpstr>
      <vt:lpstr>Interested?</vt:lpstr>
      <vt:lpstr>Interested?</vt:lpstr>
      <vt:lpstr>Interested?</vt:lpstr>
      <vt:lpstr>Presentation link</vt:lpstr>
      <vt:lpstr>Thank you! 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Lukasz Fliegel (Contractor)</cp:lastModifiedBy>
  <cp:revision>51</cp:revision>
  <dcterms:created xsi:type="dcterms:W3CDTF">2020-10-26T14:33:58Z</dcterms:created>
  <dcterms:modified xsi:type="dcterms:W3CDTF">2023-06-21T15:04:39Z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0x010100E728E1D5709B20479E02E4DACF859060</vt:lpwstr>
  </property>
</Properties>
</file>